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
      <p:font typeface="Corbel"/>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Corbel-regular.fntdata"/><Relationship Id="rId21" Type="http://schemas.openxmlformats.org/officeDocument/2006/relationships/font" Target="fonts/Lato-boldItalic.fntdata"/><Relationship Id="rId24" Type="http://schemas.openxmlformats.org/officeDocument/2006/relationships/font" Target="fonts/Corbel-italic.fntdata"/><Relationship Id="rId23" Type="http://schemas.openxmlformats.org/officeDocument/2006/relationships/font" Target="fonts/Corbel-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Corbel-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4500" y="67785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 to Machine Learning using Python</a:t>
            </a:r>
            <a:endParaRPr/>
          </a:p>
        </p:txBody>
      </p:sp>
      <p:sp>
        <p:nvSpPr>
          <p:cNvPr id="229" name="Google Shape;229;p17"/>
          <p:cNvSpPr txBox="1"/>
          <p:nvPr/>
        </p:nvSpPr>
        <p:spPr>
          <a:xfrm>
            <a:off x="3534500" y="2571750"/>
            <a:ext cx="4253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Font typeface="Arial"/>
              <a:buNone/>
            </a:pPr>
            <a:r>
              <a:rPr lang="en-GB" sz="2000">
                <a:solidFill>
                  <a:schemeClr val="accent4"/>
                </a:solidFill>
                <a:latin typeface="Montserrat"/>
                <a:ea typeface="Montserrat"/>
                <a:cs typeface="Montserrat"/>
                <a:sym typeface="Montserrat"/>
              </a:rPr>
              <a:t>Name:  Suraj Mallick</a:t>
            </a:r>
            <a:endParaRPr sz="2000">
              <a:solidFill>
                <a:schemeClr val="accent4"/>
              </a:solidFill>
              <a:latin typeface="Montserrat"/>
              <a:ea typeface="Montserrat"/>
              <a:cs typeface="Montserrat"/>
              <a:sym typeface="Montserrat"/>
            </a:endParaRPr>
          </a:p>
          <a:p>
            <a:pPr indent="0" lvl="0" marL="0" rtl="0" algn="l">
              <a:spcBef>
                <a:spcPts val="0"/>
              </a:spcBef>
              <a:spcAft>
                <a:spcPts val="0"/>
              </a:spcAft>
              <a:buClr>
                <a:srgbClr val="000000"/>
              </a:buClr>
              <a:buFont typeface="Arial"/>
              <a:buNone/>
            </a:pPr>
            <a:r>
              <a:rPr lang="en-GB" sz="2000">
                <a:solidFill>
                  <a:schemeClr val="accent4"/>
                </a:solidFill>
                <a:latin typeface="Montserrat"/>
                <a:ea typeface="Montserrat"/>
                <a:cs typeface="Montserrat"/>
                <a:sym typeface="Montserrat"/>
              </a:rPr>
              <a:t>SIC. No. : 20BCTB60</a:t>
            </a:r>
            <a:endParaRPr sz="2000">
              <a:solidFill>
                <a:schemeClr val="accent4"/>
              </a:solidFill>
              <a:latin typeface="Montserrat"/>
              <a:ea typeface="Montserrat"/>
              <a:cs typeface="Montserrat"/>
              <a:sym typeface="Montserrat"/>
            </a:endParaRPr>
          </a:p>
          <a:p>
            <a:pPr indent="0" lvl="0" marL="0" rtl="0" algn="l">
              <a:spcBef>
                <a:spcPts val="0"/>
              </a:spcBef>
              <a:spcAft>
                <a:spcPts val="0"/>
              </a:spcAft>
              <a:buClr>
                <a:srgbClr val="000000"/>
              </a:buClr>
              <a:buFont typeface="Arial"/>
              <a:buNone/>
            </a:pPr>
            <a:r>
              <a:rPr lang="en-GB" sz="2000">
                <a:solidFill>
                  <a:schemeClr val="accent4"/>
                </a:solidFill>
                <a:latin typeface="Montserrat"/>
                <a:ea typeface="Montserrat"/>
                <a:cs typeface="Montserrat"/>
                <a:sym typeface="Montserrat"/>
              </a:rPr>
              <a:t>SEMESTER:3rd</a:t>
            </a:r>
            <a:endParaRPr sz="2000">
              <a:solidFill>
                <a:schemeClr val="accent4"/>
              </a:solidFill>
              <a:latin typeface="Montserrat"/>
              <a:ea typeface="Montserrat"/>
              <a:cs typeface="Montserrat"/>
              <a:sym typeface="Montserrat"/>
            </a:endParaRPr>
          </a:p>
        </p:txBody>
      </p:sp>
      <p:sp>
        <p:nvSpPr>
          <p:cNvPr id="230" name="Google Shape;230;p17"/>
          <p:cNvSpPr txBox="1"/>
          <p:nvPr/>
        </p:nvSpPr>
        <p:spPr>
          <a:xfrm>
            <a:off x="305125" y="2725650"/>
            <a:ext cx="29325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000000"/>
              </a:buClr>
              <a:buFont typeface="Arial"/>
              <a:buNone/>
            </a:pPr>
            <a:r>
              <a:rPr b="1" i="1" lang="en-GB" sz="2000">
                <a:solidFill>
                  <a:schemeClr val="lt1"/>
                </a:solidFill>
                <a:latin typeface="Calibri"/>
                <a:ea typeface="Calibri"/>
                <a:cs typeface="Calibri"/>
                <a:sym typeface="Calibri"/>
              </a:rPr>
              <a:t>Under the guidance of:</a:t>
            </a:r>
            <a:endParaRPr sz="2000">
              <a:solidFill>
                <a:schemeClr val="lt1"/>
              </a:solidFill>
            </a:endParaRPr>
          </a:p>
          <a:p>
            <a:pPr indent="0" lvl="0" marL="0" rtl="0" algn="ctr">
              <a:spcBef>
                <a:spcPts val="0"/>
              </a:spcBef>
              <a:spcAft>
                <a:spcPts val="0"/>
              </a:spcAft>
              <a:buClr>
                <a:srgbClr val="000000"/>
              </a:buClr>
              <a:buFont typeface="Arial"/>
              <a:buNone/>
            </a:pPr>
            <a:r>
              <a:rPr b="1" i="1" lang="en-GB" sz="2000">
                <a:solidFill>
                  <a:schemeClr val="lt1"/>
                </a:solidFill>
                <a:latin typeface="Calibri"/>
                <a:ea typeface="Calibri"/>
                <a:cs typeface="Calibri"/>
                <a:sym typeface="Calibri"/>
              </a:rPr>
              <a:t>Dr. Biranchi Narayan Rath</a:t>
            </a:r>
            <a:endParaRPr sz="2000">
              <a:solidFill>
                <a:schemeClr val="lt1"/>
              </a:solidFill>
              <a:latin typeface="Lato"/>
              <a:ea typeface="Lato"/>
              <a:cs typeface="Lato"/>
              <a:sym typeface="Lato"/>
            </a:endParaRPr>
          </a:p>
        </p:txBody>
      </p:sp>
      <p:sp>
        <p:nvSpPr>
          <p:cNvPr id="231" name="Google Shape;231;p17"/>
          <p:cNvSpPr txBox="1"/>
          <p:nvPr/>
        </p:nvSpPr>
        <p:spPr>
          <a:xfrm>
            <a:off x="2451850" y="3713925"/>
            <a:ext cx="37173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000000"/>
              </a:buClr>
              <a:buFont typeface="Arial"/>
              <a:buNone/>
            </a:pPr>
            <a:r>
              <a:rPr b="1" lang="en-GB" sz="1600">
                <a:solidFill>
                  <a:schemeClr val="lt1"/>
                </a:solidFill>
                <a:latin typeface="Lucida Sans"/>
                <a:ea typeface="Lucida Sans"/>
                <a:cs typeface="Lucida Sans"/>
                <a:sym typeface="Lucida Sans"/>
              </a:rPr>
              <a:t>Department of Computer Science and Technology</a:t>
            </a:r>
            <a:endParaRPr sz="1600">
              <a:solidFill>
                <a:schemeClr val="lt1"/>
              </a:solidFill>
              <a:latin typeface="Lucida Sans"/>
              <a:ea typeface="Lucida Sans"/>
              <a:cs typeface="Lucida Sans"/>
              <a:sym typeface="Lucida Sans"/>
            </a:endParaRPr>
          </a:p>
          <a:p>
            <a:pPr indent="0" lvl="0" marL="0" rtl="0" algn="ctr">
              <a:spcBef>
                <a:spcPts val="0"/>
              </a:spcBef>
              <a:spcAft>
                <a:spcPts val="0"/>
              </a:spcAft>
              <a:buClr>
                <a:srgbClr val="000000"/>
              </a:buClr>
              <a:buFont typeface="Arial"/>
              <a:buNone/>
            </a:pPr>
            <a:r>
              <a:rPr b="1" lang="en-GB" sz="1600">
                <a:solidFill>
                  <a:schemeClr val="lt1"/>
                </a:solidFill>
                <a:latin typeface="Lucida Sans"/>
                <a:ea typeface="Lucida Sans"/>
                <a:cs typeface="Lucida Sans"/>
                <a:sym typeface="Lucida Sans"/>
              </a:rPr>
              <a:t>Silicon Institute of Technology,</a:t>
            </a:r>
            <a:endParaRPr sz="1600">
              <a:solidFill>
                <a:schemeClr val="lt1"/>
              </a:solidFill>
              <a:latin typeface="Lucida Sans"/>
              <a:ea typeface="Lucida Sans"/>
              <a:cs typeface="Lucida Sans"/>
              <a:sym typeface="Lucida Sans"/>
            </a:endParaRPr>
          </a:p>
          <a:p>
            <a:pPr indent="0" lvl="0" marL="0" rtl="0" algn="ctr">
              <a:spcBef>
                <a:spcPts val="0"/>
              </a:spcBef>
              <a:spcAft>
                <a:spcPts val="0"/>
              </a:spcAft>
              <a:buClr>
                <a:srgbClr val="000000"/>
              </a:buClr>
              <a:buFont typeface="Arial"/>
              <a:buNone/>
            </a:pPr>
            <a:r>
              <a:rPr b="1" lang="en-GB" sz="1600">
                <a:solidFill>
                  <a:schemeClr val="lt1"/>
                </a:solidFill>
                <a:latin typeface="Lucida Sans"/>
                <a:ea typeface="Lucida Sans"/>
                <a:cs typeface="Lucida Sans"/>
                <a:sym typeface="Lucida Sans"/>
              </a:rPr>
              <a:t>Bhubaneswar</a:t>
            </a:r>
            <a:endParaRPr sz="1600">
              <a:solidFill>
                <a:schemeClr val="lt1"/>
              </a:solidFill>
            </a:endParaRPr>
          </a:p>
          <a:p>
            <a:pPr indent="0" lvl="0" marL="0" rtl="0" algn="ctr">
              <a:spcBef>
                <a:spcPts val="0"/>
              </a:spcBef>
              <a:spcAft>
                <a:spcPts val="0"/>
              </a:spcAft>
              <a:buClr>
                <a:srgbClr val="000000"/>
              </a:buClr>
              <a:buFont typeface="Arial"/>
              <a:buNone/>
            </a:pPr>
            <a:r>
              <a:rPr b="1" lang="en-GB" sz="1600">
                <a:solidFill>
                  <a:schemeClr val="lt1"/>
                </a:solidFill>
                <a:latin typeface="Lucida Sans"/>
                <a:ea typeface="Lucida Sans"/>
                <a:cs typeface="Lucida Sans"/>
                <a:sym typeface="Lucida Sans"/>
              </a:rPr>
              <a:t>October-2021</a:t>
            </a:r>
            <a:endParaRPr sz="16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8"/>
          <p:cNvSpPr txBox="1"/>
          <p:nvPr/>
        </p:nvSpPr>
        <p:spPr>
          <a:xfrm>
            <a:off x="667200" y="200525"/>
            <a:ext cx="80280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464646"/>
              </a:buClr>
              <a:buSzPts val="3600"/>
              <a:buFont typeface="Algerian"/>
              <a:buNone/>
            </a:pPr>
            <a:r>
              <a:rPr b="1" lang="en-GB" sz="3600">
                <a:solidFill>
                  <a:schemeClr val="lt1"/>
                </a:solidFill>
                <a:latin typeface="Montserrat"/>
                <a:ea typeface="Montserrat"/>
                <a:cs typeface="Montserrat"/>
                <a:sym typeface="Montserrat"/>
              </a:rPr>
              <a:t>CONTENTS OF THE PROGRAM</a:t>
            </a:r>
            <a:endParaRPr b="1" sz="41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latin typeface="Lato"/>
              <a:ea typeface="Lato"/>
              <a:cs typeface="Lato"/>
              <a:sym typeface="Lato"/>
            </a:endParaRPr>
          </a:p>
        </p:txBody>
      </p:sp>
      <p:sp>
        <p:nvSpPr>
          <p:cNvPr id="237" name="Google Shape;237;p18"/>
          <p:cNvSpPr txBox="1"/>
          <p:nvPr/>
        </p:nvSpPr>
        <p:spPr>
          <a:xfrm>
            <a:off x="808900" y="1375950"/>
            <a:ext cx="7902900" cy="2237100"/>
          </a:xfrm>
          <a:prstGeom prst="rect">
            <a:avLst/>
          </a:prstGeom>
          <a:noFill/>
          <a:ln>
            <a:noFill/>
          </a:ln>
        </p:spPr>
        <p:txBody>
          <a:bodyPr anchorCtr="0" anchor="t" bIns="91425" lIns="91425" spcFirstLastPara="1" rIns="91425" wrap="square" tIns="91425">
            <a:spAutoFit/>
          </a:bodyPr>
          <a:lstStyle/>
          <a:p>
            <a:pPr indent="-256032" lvl="0" marL="365760" rtl="0" algn="just">
              <a:spcBef>
                <a:spcPts val="0"/>
              </a:spcBef>
              <a:spcAft>
                <a:spcPts val="0"/>
              </a:spcAft>
              <a:buClr>
                <a:schemeClr val="lt1"/>
              </a:buClr>
              <a:buSzPts val="1632"/>
              <a:buFont typeface="Noto Sans Symbols"/>
              <a:buChar char="🞂"/>
            </a:pPr>
            <a:r>
              <a:rPr lang="en-GB" sz="2400">
                <a:solidFill>
                  <a:schemeClr val="lt1"/>
                </a:solidFill>
                <a:latin typeface="Corbel"/>
                <a:ea typeface="Corbel"/>
                <a:cs typeface="Corbel"/>
                <a:sym typeface="Corbel"/>
              </a:rPr>
              <a:t>Introduction to ML</a:t>
            </a:r>
            <a:endParaRPr sz="2700">
              <a:solidFill>
                <a:schemeClr val="lt1"/>
              </a:solidFill>
              <a:latin typeface="Lucida Sans"/>
              <a:ea typeface="Lucida Sans"/>
              <a:cs typeface="Lucida Sans"/>
              <a:sym typeface="Lucida Sans"/>
            </a:endParaRPr>
          </a:p>
          <a:p>
            <a:pPr indent="-256032" lvl="0" marL="365760" rtl="0" algn="just">
              <a:spcBef>
                <a:spcPts val="400"/>
              </a:spcBef>
              <a:spcAft>
                <a:spcPts val="0"/>
              </a:spcAft>
              <a:buClr>
                <a:schemeClr val="lt1"/>
              </a:buClr>
              <a:buSzPts val="1632"/>
              <a:buFont typeface="Noto Sans Symbols"/>
              <a:buChar char="🞂"/>
            </a:pPr>
            <a:r>
              <a:rPr lang="en-GB" sz="2400">
                <a:solidFill>
                  <a:schemeClr val="lt1"/>
                </a:solidFill>
                <a:latin typeface="Corbel"/>
                <a:ea typeface="Corbel"/>
                <a:cs typeface="Corbel"/>
                <a:sym typeface="Corbel"/>
              </a:rPr>
              <a:t>Objectives </a:t>
            </a:r>
            <a:endParaRPr sz="2700">
              <a:solidFill>
                <a:schemeClr val="lt1"/>
              </a:solidFill>
              <a:latin typeface="Lucida Sans"/>
              <a:ea typeface="Lucida Sans"/>
              <a:cs typeface="Lucida Sans"/>
              <a:sym typeface="Lucida Sans"/>
            </a:endParaRPr>
          </a:p>
          <a:p>
            <a:pPr indent="-256032" lvl="0" marL="365760" rtl="0" algn="just">
              <a:spcBef>
                <a:spcPts val="400"/>
              </a:spcBef>
              <a:spcAft>
                <a:spcPts val="0"/>
              </a:spcAft>
              <a:buClr>
                <a:schemeClr val="lt1"/>
              </a:buClr>
              <a:buSzPts val="1632"/>
              <a:buFont typeface="Noto Sans Symbols"/>
              <a:buChar char="🞂"/>
            </a:pPr>
            <a:r>
              <a:rPr lang="en-GB" sz="2400">
                <a:solidFill>
                  <a:schemeClr val="lt1"/>
                </a:solidFill>
                <a:latin typeface="Corbel"/>
                <a:ea typeface="Corbel"/>
                <a:cs typeface="Corbel"/>
                <a:sym typeface="Corbel"/>
              </a:rPr>
              <a:t>Methodology and a brief discussion</a:t>
            </a:r>
            <a:endParaRPr sz="2700">
              <a:solidFill>
                <a:schemeClr val="lt1"/>
              </a:solidFill>
              <a:latin typeface="Lucida Sans"/>
              <a:ea typeface="Lucida Sans"/>
              <a:cs typeface="Lucida Sans"/>
              <a:sym typeface="Lucida Sans"/>
            </a:endParaRPr>
          </a:p>
          <a:p>
            <a:pPr indent="-256032" lvl="0" marL="365760" rtl="0" algn="just">
              <a:spcBef>
                <a:spcPts val="400"/>
              </a:spcBef>
              <a:spcAft>
                <a:spcPts val="0"/>
              </a:spcAft>
              <a:buClr>
                <a:schemeClr val="lt1"/>
              </a:buClr>
              <a:buSzPts val="1632"/>
              <a:buFont typeface="Noto Sans Symbols"/>
              <a:buChar char="🞂"/>
            </a:pPr>
            <a:r>
              <a:rPr lang="en-GB" sz="2400">
                <a:solidFill>
                  <a:schemeClr val="lt1"/>
                </a:solidFill>
                <a:latin typeface="Corbel"/>
                <a:ea typeface="Corbel"/>
                <a:cs typeface="Corbel"/>
                <a:sym typeface="Corbel"/>
              </a:rPr>
              <a:t>Summing up in regard to my project</a:t>
            </a:r>
            <a:endParaRPr sz="2700">
              <a:solidFill>
                <a:schemeClr val="lt1"/>
              </a:solidFill>
              <a:latin typeface="Lucida Sans"/>
              <a:ea typeface="Lucida Sans"/>
              <a:cs typeface="Lucida Sans"/>
              <a:sym typeface="Lucida Sans"/>
            </a:endParaRPr>
          </a:p>
          <a:p>
            <a:pPr indent="-256032" lvl="0" marL="365760" rtl="0" algn="just">
              <a:spcBef>
                <a:spcPts val="400"/>
              </a:spcBef>
              <a:spcAft>
                <a:spcPts val="0"/>
              </a:spcAft>
              <a:buClr>
                <a:schemeClr val="lt1"/>
              </a:buClr>
              <a:buSzPts val="1632"/>
              <a:buFont typeface="Noto Sans Symbols"/>
              <a:buChar char="🞂"/>
            </a:pPr>
            <a:r>
              <a:rPr lang="en-GB" sz="2400">
                <a:solidFill>
                  <a:schemeClr val="lt1"/>
                </a:solidFill>
                <a:latin typeface="Corbel"/>
                <a:ea typeface="Corbel"/>
                <a:cs typeface="Corbel"/>
                <a:sym typeface="Corbel"/>
              </a:rPr>
              <a:t>Conclusion</a:t>
            </a:r>
            <a:endParaRPr>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9"/>
          <p:cNvSpPr txBox="1"/>
          <p:nvPr/>
        </p:nvSpPr>
        <p:spPr>
          <a:xfrm>
            <a:off x="2987025" y="487500"/>
            <a:ext cx="4274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chemeClr val="lt1"/>
                </a:solidFill>
                <a:latin typeface="Montserrat"/>
                <a:ea typeface="Montserrat"/>
                <a:cs typeface="Montserrat"/>
                <a:sym typeface="Montserrat"/>
              </a:rPr>
              <a:t>INTRODUCTION</a:t>
            </a:r>
            <a:endParaRPr sz="3600">
              <a:solidFill>
                <a:schemeClr val="lt1"/>
              </a:solidFill>
              <a:latin typeface="Montserrat"/>
              <a:ea typeface="Montserrat"/>
              <a:cs typeface="Montserrat"/>
              <a:sym typeface="Montserrat"/>
            </a:endParaRPr>
          </a:p>
        </p:txBody>
      </p:sp>
      <p:sp>
        <p:nvSpPr>
          <p:cNvPr id="243" name="Google Shape;243;p19"/>
          <p:cNvSpPr txBox="1"/>
          <p:nvPr/>
        </p:nvSpPr>
        <p:spPr>
          <a:xfrm>
            <a:off x="867250" y="1526025"/>
            <a:ext cx="7961100" cy="3827400"/>
          </a:xfrm>
          <a:prstGeom prst="rect">
            <a:avLst/>
          </a:prstGeom>
          <a:noFill/>
          <a:ln>
            <a:noFill/>
          </a:ln>
        </p:spPr>
        <p:txBody>
          <a:bodyPr anchorCtr="0" anchor="t" bIns="91425" lIns="91425" spcFirstLastPara="1" rIns="91425" wrap="square" tIns="91425">
            <a:spAutoFit/>
          </a:bodyPr>
          <a:lstStyle/>
          <a:p>
            <a:pPr indent="-304800" lvl="0" marL="365760" rtl="0" algn="just">
              <a:spcBef>
                <a:spcPts val="400"/>
              </a:spcBef>
              <a:spcAft>
                <a:spcPts val="0"/>
              </a:spcAft>
              <a:buClr>
                <a:schemeClr val="lt1"/>
              </a:buClr>
              <a:buSzPts val="2400"/>
              <a:buFont typeface="Noto Sans Symbols"/>
              <a:buChar char="🞂"/>
            </a:pPr>
            <a:r>
              <a:rPr lang="en-GB" sz="2400">
                <a:solidFill>
                  <a:schemeClr val="lt1"/>
                </a:solidFill>
                <a:latin typeface="Corbel"/>
                <a:ea typeface="Corbel"/>
                <a:cs typeface="Corbel"/>
                <a:sym typeface="Corbel"/>
              </a:rPr>
              <a:t>If you browse through the net about ‘what is Machine Learning’, you’ll get at least 100 different definitions. However, the very first formal definition was given by Tom M. Mitchell:</a:t>
            </a:r>
            <a:endParaRPr sz="2400">
              <a:solidFill>
                <a:schemeClr val="lt1"/>
              </a:solidFill>
              <a:latin typeface="Lucida Sans"/>
              <a:ea typeface="Lucida Sans"/>
              <a:cs typeface="Lucida Sans"/>
              <a:sym typeface="Lucida Sans"/>
            </a:endParaRPr>
          </a:p>
          <a:p>
            <a:pPr indent="0" lvl="0" marL="0" rtl="0" algn="l">
              <a:spcBef>
                <a:spcPts val="400"/>
              </a:spcBef>
              <a:spcAft>
                <a:spcPts val="0"/>
              </a:spcAft>
              <a:buClr>
                <a:srgbClr val="000000"/>
              </a:buClr>
              <a:buSzPts val="1632"/>
              <a:buFont typeface="Arial"/>
              <a:buNone/>
            </a:pPr>
            <a:r>
              <a:rPr lang="en-GB" sz="2400">
                <a:solidFill>
                  <a:schemeClr val="lt1"/>
                </a:solidFill>
                <a:latin typeface="Corbel"/>
                <a:ea typeface="Corbel"/>
                <a:cs typeface="Corbel"/>
                <a:sym typeface="Corbel"/>
              </a:rPr>
              <a:t>   “A computer program is said to learn from experience E with respect to some     class of tasks T and performance measure P if its performance at tasks in T, as measured by P, improves with experience E.” </a:t>
            </a:r>
            <a:endParaRPr sz="2400">
              <a:solidFill>
                <a:schemeClr val="lt1"/>
              </a:solidFill>
              <a:latin typeface="Lucida Sans"/>
              <a:ea typeface="Lucida Sans"/>
              <a:cs typeface="Lucida Sans"/>
              <a:sym typeface="Lucida Sans"/>
            </a:endParaRPr>
          </a:p>
          <a:p>
            <a:pPr indent="-182118" lvl="0" marL="285750" rtl="0" algn="just">
              <a:spcBef>
                <a:spcPts val="400"/>
              </a:spcBef>
              <a:spcAft>
                <a:spcPts val="0"/>
              </a:spcAft>
              <a:buClr>
                <a:srgbClr val="000000"/>
              </a:buClr>
              <a:buSzPts val="1632"/>
              <a:buFont typeface="Arial"/>
              <a:buNone/>
            </a:pPr>
            <a:r>
              <a:t/>
            </a:r>
            <a:endParaRPr sz="2400">
              <a:latin typeface="Calibri"/>
              <a:ea typeface="Calibri"/>
              <a:cs typeface="Calibri"/>
              <a:sym typeface="Calibri"/>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0"/>
          <p:cNvSpPr txBox="1"/>
          <p:nvPr/>
        </p:nvSpPr>
        <p:spPr>
          <a:xfrm>
            <a:off x="2984675" y="258900"/>
            <a:ext cx="3809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464646"/>
              </a:buClr>
              <a:buSzPts val="3600"/>
              <a:buFont typeface="Overlock"/>
              <a:buNone/>
            </a:pPr>
            <a:r>
              <a:rPr b="1" lang="en-GB" sz="3600">
                <a:solidFill>
                  <a:schemeClr val="lt1"/>
                </a:solidFill>
                <a:latin typeface="Montserrat"/>
                <a:ea typeface="Montserrat"/>
                <a:cs typeface="Montserrat"/>
                <a:sym typeface="Montserrat"/>
              </a:rPr>
              <a:t>OBJECTIVES</a:t>
            </a:r>
            <a:endParaRPr>
              <a:solidFill>
                <a:schemeClr val="lt1"/>
              </a:solidFill>
              <a:latin typeface="Montserrat"/>
              <a:ea typeface="Montserrat"/>
              <a:cs typeface="Montserrat"/>
              <a:sym typeface="Montserrat"/>
            </a:endParaRPr>
          </a:p>
        </p:txBody>
      </p:sp>
      <p:sp>
        <p:nvSpPr>
          <p:cNvPr id="249" name="Google Shape;249;p20"/>
          <p:cNvSpPr txBox="1"/>
          <p:nvPr/>
        </p:nvSpPr>
        <p:spPr>
          <a:xfrm>
            <a:off x="1384100" y="1125875"/>
            <a:ext cx="7302600" cy="1395600"/>
          </a:xfrm>
          <a:prstGeom prst="rect">
            <a:avLst/>
          </a:prstGeom>
          <a:noFill/>
          <a:ln>
            <a:noFill/>
          </a:ln>
        </p:spPr>
        <p:txBody>
          <a:bodyPr anchorCtr="0" anchor="t" bIns="91425" lIns="91425" spcFirstLastPara="1" rIns="91425" wrap="square" tIns="91425">
            <a:spAutoFit/>
          </a:bodyPr>
          <a:lstStyle/>
          <a:p>
            <a:pPr indent="-285750" lvl="0" marL="285750" rtl="0" algn="just">
              <a:spcBef>
                <a:spcPts val="0"/>
              </a:spcBef>
              <a:spcAft>
                <a:spcPts val="0"/>
              </a:spcAft>
              <a:buClr>
                <a:schemeClr val="lt1"/>
              </a:buClr>
              <a:buSzPts val="1632"/>
              <a:buFont typeface="Noto Sans Symbols"/>
              <a:buChar char="🞂"/>
            </a:pPr>
            <a:r>
              <a:rPr lang="en-GB" sz="2400">
                <a:solidFill>
                  <a:schemeClr val="lt1"/>
                </a:solidFill>
                <a:latin typeface="Corbel"/>
                <a:ea typeface="Corbel"/>
                <a:cs typeface="Corbel"/>
                <a:sym typeface="Corbel"/>
              </a:rPr>
              <a:t>Motivation behind ML</a:t>
            </a:r>
            <a:endParaRPr sz="2700">
              <a:solidFill>
                <a:schemeClr val="lt1"/>
              </a:solidFill>
              <a:latin typeface="Lucida Sans"/>
              <a:ea typeface="Lucida Sans"/>
              <a:cs typeface="Lucida Sans"/>
              <a:sym typeface="Lucida Sans"/>
            </a:endParaRPr>
          </a:p>
          <a:p>
            <a:pPr indent="-285750" lvl="0" marL="285750" rtl="0" algn="just">
              <a:spcBef>
                <a:spcPts val="400"/>
              </a:spcBef>
              <a:spcAft>
                <a:spcPts val="0"/>
              </a:spcAft>
              <a:buClr>
                <a:schemeClr val="lt1"/>
              </a:buClr>
              <a:buSzPts val="1632"/>
              <a:buFont typeface="Noto Sans Symbols"/>
              <a:buChar char="🞂"/>
            </a:pPr>
            <a:r>
              <a:rPr lang="en-GB" sz="2400">
                <a:solidFill>
                  <a:schemeClr val="lt1"/>
                </a:solidFill>
                <a:latin typeface="Corbel"/>
                <a:ea typeface="Corbel"/>
                <a:cs typeface="Corbel"/>
                <a:sym typeface="Corbel"/>
              </a:rPr>
              <a:t>Concept of ML</a:t>
            </a:r>
            <a:endParaRPr sz="2700">
              <a:solidFill>
                <a:schemeClr val="lt1"/>
              </a:solidFill>
              <a:latin typeface="Lucida Sans"/>
              <a:ea typeface="Lucida Sans"/>
              <a:cs typeface="Lucida Sans"/>
              <a:sym typeface="Lucida Sans"/>
            </a:endParaRPr>
          </a:p>
          <a:p>
            <a:pPr indent="-285750" lvl="0" marL="285750" rtl="0" algn="just">
              <a:spcBef>
                <a:spcPts val="400"/>
              </a:spcBef>
              <a:spcAft>
                <a:spcPts val="0"/>
              </a:spcAft>
              <a:buClr>
                <a:schemeClr val="lt1"/>
              </a:buClr>
              <a:buSzPts val="1632"/>
              <a:buFont typeface="Noto Sans Symbols"/>
              <a:buChar char="🞂"/>
            </a:pPr>
            <a:r>
              <a:rPr lang="en-GB" sz="2400">
                <a:solidFill>
                  <a:schemeClr val="lt1"/>
                </a:solidFill>
                <a:latin typeface="Corbel"/>
                <a:ea typeface="Corbel"/>
                <a:cs typeface="Corbel"/>
                <a:sym typeface="Corbel"/>
              </a:rPr>
              <a:t>Technique of ML</a:t>
            </a:r>
            <a:endParaRPr>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id="254" name="Google Shape;254;p21"/>
          <p:cNvPicPr preferRelativeResize="0"/>
          <p:nvPr/>
        </p:nvPicPr>
        <p:blipFill rotWithShape="1">
          <a:blip r:embed="rId3">
            <a:alphaModFix/>
          </a:blip>
          <a:srcRect b="0" l="0" r="0" t="0"/>
          <a:stretch/>
        </p:blipFill>
        <p:spPr>
          <a:xfrm>
            <a:off x="176400" y="2274825"/>
            <a:ext cx="8791200" cy="2571600"/>
          </a:xfrm>
          <a:prstGeom prst="roundRect">
            <a:avLst>
              <a:gd fmla="val 4167" name="adj"/>
            </a:avLst>
          </a:prstGeom>
          <a:solidFill>
            <a:srgbClr val="FFFFFF"/>
          </a:solidFill>
          <a:ln cap="sq" cmpd="sng" w="76200">
            <a:solidFill>
              <a:srgbClr val="292929"/>
            </a:solidFill>
            <a:prstDash val="solid"/>
            <a:miter lim="800000"/>
            <a:headEnd len="sm" w="sm" type="none"/>
            <a:tailEnd len="sm" w="sm" type="none"/>
          </a:ln>
          <a:effectLst>
            <a:reflection blurRad="0" dir="5400000" dist="5000" endA="0" endPos="28000" fadeDir="5400012" kx="0" rotWithShape="0" algn="bl" stA="28000" stPos="0" sy="-100000" ky="0"/>
          </a:effectLst>
        </p:spPr>
      </p:pic>
      <p:sp>
        <p:nvSpPr>
          <p:cNvPr id="255" name="Google Shape;255;p21"/>
          <p:cNvSpPr txBox="1"/>
          <p:nvPr/>
        </p:nvSpPr>
        <p:spPr>
          <a:xfrm>
            <a:off x="882025" y="308925"/>
            <a:ext cx="4693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600">
                <a:solidFill>
                  <a:schemeClr val="lt1"/>
                </a:solidFill>
                <a:latin typeface="Lato"/>
                <a:ea typeface="Lato"/>
                <a:cs typeface="Lato"/>
                <a:sym typeface="Lato"/>
              </a:rPr>
              <a:t>CONCEPT OF ML</a:t>
            </a:r>
            <a:endParaRPr sz="36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nvSpPr>
        <p:spPr>
          <a:xfrm>
            <a:off x="192025" y="133850"/>
            <a:ext cx="9318900" cy="1262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464646"/>
              </a:buClr>
              <a:buSzPts val="3600"/>
              <a:buFont typeface="Algerian"/>
              <a:buNone/>
            </a:pPr>
            <a:r>
              <a:rPr b="1" lang="en-GB" sz="2800">
                <a:solidFill>
                  <a:schemeClr val="lt1"/>
                </a:solidFill>
                <a:latin typeface="Montserrat"/>
                <a:ea typeface="Montserrat"/>
                <a:cs typeface="Montserrat"/>
                <a:sym typeface="Montserrat"/>
              </a:rPr>
              <a:t>METHODOLOGY/ Techniques OF ML</a:t>
            </a:r>
            <a:br>
              <a:rPr b="1" lang="en-GB" sz="2800">
                <a:solidFill>
                  <a:schemeClr val="lt1"/>
                </a:solidFill>
                <a:latin typeface="Montserrat"/>
                <a:ea typeface="Montserrat"/>
                <a:cs typeface="Montserrat"/>
                <a:sym typeface="Montserrat"/>
              </a:rPr>
            </a:br>
            <a:endParaRPr b="1" sz="28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latin typeface="Lato"/>
              <a:ea typeface="Lato"/>
              <a:cs typeface="Lato"/>
              <a:sym typeface="Lato"/>
            </a:endParaRPr>
          </a:p>
        </p:txBody>
      </p:sp>
      <p:sp>
        <p:nvSpPr>
          <p:cNvPr id="261" name="Google Shape;261;p22"/>
          <p:cNvSpPr txBox="1"/>
          <p:nvPr/>
        </p:nvSpPr>
        <p:spPr>
          <a:xfrm>
            <a:off x="491400" y="1467675"/>
            <a:ext cx="8161200" cy="2862900"/>
          </a:xfrm>
          <a:prstGeom prst="rect">
            <a:avLst/>
          </a:prstGeom>
          <a:noFill/>
          <a:ln>
            <a:noFill/>
          </a:ln>
        </p:spPr>
        <p:txBody>
          <a:bodyPr anchorCtr="0" anchor="t" bIns="91425" lIns="91425" spcFirstLastPara="1" rIns="91425" wrap="square" tIns="91425">
            <a:spAutoFit/>
          </a:bodyPr>
          <a:lstStyle/>
          <a:p>
            <a:pPr indent="-256032" lvl="0" marL="365760" rtl="0" algn="just">
              <a:spcBef>
                <a:spcPts val="0"/>
              </a:spcBef>
              <a:spcAft>
                <a:spcPts val="0"/>
              </a:spcAft>
              <a:buClr>
                <a:schemeClr val="lt1"/>
              </a:buClr>
              <a:buSzPts val="1360"/>
              <a:buFont typeface="Noto Sans Symbols"/>
              <a:buChar char="🞂"/>
            </a:pPr>
            <a:r>
              <a:rPr b="1" lang="en-GB" sz="2000">
                <a:solidFill>
                  <a:schemeClr val="lt1"/>
                </a:solidFill>
                <a:latin typeface="Corbel"/>
                <a:ea typeface="Corbel"/>
                <a:cs typeface="Corbel"/>
                <a:sym typeface="Corbel"/>
              </a:rPr>
              <a:t>Step 1:</a:t>
            </a:r>
            <a:r>
              <a:rPr lang="en-GB" sz="2000">
                <a:solidFill>
                  <a:schemeClr val="lt1"/>
                </a:solidFill>
                <a:latin typeface="Corbel"/>
                <a:ea typeface="Corbel"/>
                <a:cs typeface="Corbel"/>
                <a:sym typeface="Corbel"/>
              </a:rPr>
              <a:t> Define the objective of the Problem Statement</a:t>
            </a:r>
            <a:endParaRPr sz="2700">
              <a:solidFill>
                <a:schemeClr val="lt1"/>
              </a:solidFill>
              <a:latin typeface="Lucida Sans"/>
              <a:ea typeface="Lucida Sans"/>
              <a:cs typeface="Lucida Sans"/>
              <a:sym typeface="Lucida Sans"/>
            </a:endParaRPr>
          </a:p>
          <a:p>
            <a:pPr indent="-256032" lvl="0" marL="365760" rtl="0" algn="just">
              <a:spcBef>
                <a:spcPts val="400"/>
              </a:spcBef>
              <a:spcAft>
                <a:spcPts val="0"/>
              </a:spcAft>
              <a:buClr>
                <a:schemeClr val="lt1"/>
              </a:buClr>
              <a:buSzPts val="1360"/>
              <a:buFont typeface="Noto Sans Symbols"/>
              <a:buChar char="🞂"/>
            </a:pPr>
            <a:r>
              <a:rPr b="1" lang="en-GB" sz="2000">
                <a:solidFill>
                  <a:schemeClr val="lt1"/>
                </a:solidFill>
                <a:latin typeface="Corbel"/>
                <a:ea typeface="Corbel"/>
                <a:cs typeface="Corbel"/>
                <a:sym typeface="Corbel"/>
              </a:rPr>
              <a:t>Step 2: </a:t>
            </a:r>
            <a:r>
              <a:rPr lang="en-GB" sz="2000">
                <a:solidFill>
                  <a:schemeClr val="lt1"/>
                </a:solidFill>
                <a:latin typeface="Corbel"/>
                <a:ea typeface="Corbel"/>
                <a:cs typeface="Corbel"/>
                <a:sym typeface="Corbel"/>
              </a:rPr>
              <a:t>Data Gathering</a:t>
            </a:r>
            <a:endParaRPr sz="2700">
              <a:solidFill>
                <a:schemeClr val="lt1"/>
              </a:solidFill>
              <a:latin typeface="Lucida Sans"/>
              <a:ea typeface="Lucida Sans"/>
              <a:cs typeface="Lucida Sans"/>
              <a:sym typeface="Lucida Sans"/>
            </a:endParaRPr>
          </a:p>
          <a:p>
            <a:pPr indent="-256032" lvl="0" marL="365760" rtl="0" algn="just">
              <a:spcBef>
                <a:spcPts val="400"/>
              </a:spcBef>
              <a:spcAft>
                <a:spcPts val="0"/>
              </a:spcAft>
              <a:buClr>
                <a:schemeClr val="lt1"/>
              </a:buClr>
              <a:buSzPts val="1360"/>
              <a:buFont typeface="Noto Sans Symbols"/>
              <a:buChar char="🞂"/>
            </a:pPr>
            <a:r>
              <a:rPr b="1" lang="en-GB" sz="2000">
                <a:solidFill>
                  <a:schemeClr val="lt1"/>
                </a:solidFill>
                <a:latin typeface="Corbel"/>
                <a:ea typeface="Corbel"/>
                <a:cs typeface="Corbel"/>
                <a:sym typeface="Corbel"/>
              </a:rPr>
              <a:t>Step 3</a:t>
            </a:r>
            <a:r>
              <a:rPr lang="en-GB" sz="2000">
                <a:solidFill>
                  <a:schemeClr val="lt1"/>
                </a:solidFill>
                <a:latin typeface="Corbel"/>
                <a:ea typeface="Corbel"/>
                <a:cs typeface="Corbel"/>
                <a:sym typeface="Corbel"/>
              </a:rPr>
              <a:t>: Data Preparation</a:t>
            </a:r>
            <a:endParaRPr sz="2700">
              <a:solidFill>
                <a:schemeClr val="lt1"/>
              </a:solidFill>
              <a:latin typeface="Lucida Sans"/>
              <a:ea typeface="Lucida Sans"/>
              <a:cs typeface="Lucida Sans"/>
              <a:sym typeface="Lucida Sans"/>
            </a:endParaRPr>
          </a:p>
          <a:p>
            <a:pPr indent="-256032" lvl="0" marL="365760" rtl="0" algn="just">
              <a:spcBef>
                <a:spcPts val="400"/>
              </a:spcBef>
              <a:spcAft>
                <a:spcPts val="0"/>
              </a:spcAft>
              <a:buClr>
                <a:schemeClr val="lt1"/>
              </a:buClr>
              <a:buSzPts val="1360"/>
              <a:buFont typeface="Noto Sans Symbols"/>
              <a:buChar char="🞂"/>
            </a:pPr>
            <a:r>
              <a:rPr b="1" lang="en-GB" sz="2000">
                <a:solidFill>
                  <a:schemeClr val="lt1"/>
                </a:solidFill>
                <a:latin typeface="Corbel"/>
                <a:ea typeface="Corbel"/>
                <a:cs typeface="Corbel"/>
                <a:sym typeface="Corbel"/>
              </a:rPr>
              <a:t>Step 4:</a:t>
            </a:r>
            <a:r>
              <a:rPr lang="en-GB" sz="2000">
                <a:solidFill>
                  <a:schemeClr val="lt1"/>
                </a:solidFill>
                <a:latin typeface="Corbel"/>
                <a:ea typeface="Corbel"/>
                <a:cs typeface="Corbel"/>
                <a:sym typeface="Corbel"/>
              </a:rPr>
              <a:t> Exploratory Data Analysis</a:t>
            </a:r>
            <a:endParaRPr b="1" sz="2000">
              <a:solidFill>
                <a:schemeClr val="lt1"/>
              </a:solidFill>
              <a:latin typeface="Corbel"/>
              <a:ea typeface="Corbel"/>
              <a:cs typeface="Corbel"/>
              <a:sym typeface="Corbel"/>
            </a:endParaRPr>
          </a:p>
          <a:p>
            <a:pPr indent="-256032" lvl="0" marL="365760" rtl="0" algn="just">
              <a:spcBef>
                <a:spcPts val="400"/>
              </a:spcBef>
              <a:spcAft>
                <a:spcPts val="0"/>
              </a:spcAft>
              <a:buClr>
                <a:schemeClr val="lt1"/>
              </a:buClr>
              <a:buSzPts val="1360"/>
              <a:buFont typeface="Noto Sans Symbols"/>
              <a:buChar char="🞂"/>
            </a:pPr>
            <a:r>
              <a:rPr b="1" lang="en-GB" sz="2000">
                <a:solidFill>
                  <a:schemeClr val="lt1"/>
                </a:solidFill>
                <a:latin typeface="Corbel"/>
                <a:ea typeface="Corbel"/>
                <a:cs typeface="Corbel"/>
                <a:sym typeface="Corbel"/>
              </a:rPr>
              <a:t>Step 5:</a:t>
            </a:r>
            <a:r>
              <a:rPr lang="en-GB" sz="2000">
                <a:solidFill>
                  <a:schemeClr val="lt1"/>
                </a:solidFill>
                <a:latin typeface="Corbel"/>
                <a:ea typeface="Corbel"/>
                <a:cs typeface="Corbel"/>
                <a:sym typeface="Corbel"/>
              </a:rPr>
              <a:t> Building a Machine Learning Model</a:t>
            </a:r>
            <a:endParaRPr b="1" sz="2000">
              <a:solidFill>
                <a:schemeClr val="lt1"/>
              </a:solidFill>
              <a:latin typeface="Corbel"/>
              <a:ea typeface="Corbel"/>
              <a:cs typeface="Corbel"/>
              <a:sym typeface="Corbel"/>
            </a:endParaRPr>
          </a:p>
          <a:p>
            <a:pPr indent="-256032" lvl="0" marL="365760" rtl="0" algn="just">
              <a:spcBef>
                <a:spcPts val="400"/>
              </a:spcBef>
              <a:spcAft>
                <a:spcPts val="0"/>
              </a:spcAft>
              <a:buClr>
                <a:schemeClr val="lt1"/>
              </a:buClr>
              <a:buSzPts val="1360"/>
              <a:buFont typeface="Noto Sans Symbols"/>
              <a:buChar char="🞂"/>
            </a:pPr>
            <a:r>
              <a:rPr b="1" lang="en-GB" sz="2000">
                <a:solidFill>
                  <a:schemeClr val="lt1"/>
                </a:solidFill>
                <a:latin typeface="Corbel"/>
                <a:ea typeface="Corbel"/>
                <a:cs typeface="Corbel"/>
                <a:sym typeface="Corbel"/>
              </a:rPr>
              <a:t>Step 6:</a:t>
            </a:r>
            <a:r>
              <a:rPr lang="en-GB" sz="2000">
                <a:solidFill>
                  <a:schemeClr val="lt1"/>
                </a:solidFill>
                <a:latin typeface="Corbel"/>
                <a:ea typeface="Corbel"/>
                <a:cs typeface="Corbel"/>
                <a:sym typeface="Corbel"/>
              </a:rPr>
              <a:t> Model Evaluation &amp; Optimization</a:t>
            </a:r>
            <a:endParaRPr b="1" sz="2000">
              <a:solidFill>
                <a:schemeClr val="lt1"/>
              </a:solidFill>
              <a:latin typeface="Corbel"/>
              <a:ea typeface="Corbel"/>
              <a:cs typeface="Corbel"/>
              <a:sym typeface="Corbel"/>
            </a:endParaRPr>
          </a:p>
          <a:p>
            <a:pPr indent="-256032" lvl="0" marL="365760" rtl="0" algn="just">
              <a:spcBef>
                <a:spcPts val="400"/>
              </a:spcBef>
              <a:spcAft>
                <a:spcPts val="0"/>
              </a:spcAft>
              <a:buClr>
                <a:schemeClr val="lt1"/>
              </a:buClr>
              <a:buSzPts val="1360"/>
              <a:buFont typeface="Noto Sans Symbols"/>
              <a:buChar char="🞂"/>
            </a:pPr>
            <a:r>
              <a:rPr b="1" lang="en-GB" sz="2000">
                <a:solidFill>
                  <a:schemeClr val="lt1"/>
                </a:solidFill>
                <a:latin typeface="Corbel"/>
                <a:ea typeface="Corbel"/>
                <a:cs typeface="Corbel"/>
                <a:sym typeface="Corbel"/>
              </a:rPr>
              <a:t>Step 7:</a:t>
            </a:r>
            <a:r>
              <a:rPr lang="en-GB" sz="2000">
                <a:solidFill>
                  <a:schemeClr val="lt1"/>
                </a:solidFill>
                <a:latin typeface="Corbel"/>
                <a:ea typeface="Corbel"/>
                <a:cs typeface="Corbel"/>
                <a:sym typeface="Corbel"/>
              </a:rPr>
              <a:t> Predictions</a:t>
            </a:r>
            <a:endParaRPr sz="2700">
              <a:solidFill>
                <a:schemeClr val="lt1"/>
              </a:solidFill>
              <a:latin typeface="Lucida Sans"/>
              <a:ea typeface="Lucida Sans"/>
              <a:cs typeface="Lucida Sans"/>
              <a:sym typeface="Lucida Sans"/>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3"/>
          <p:cNvSpPr txBox="1"/>
          <p:nvPr/>
        </p:nvSpPr>
        <p:spPr>
          <a:xfrm>
            <a:off x="1325750" y="383950"/>
            <a:ext cx="5585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800">
                <a:solidFill>
                  <a:schemeClr val="lt1"/>
                </a:solidFill>
                <a:latin typeface="Lato"/>
                <a:ea typeface="Lato"/>
                <a:cs typeface="Lato"/>
                <a:sym typeface="Lato"/>
              </a:rPr>
              <a:t>Project Done</a:t>
            </a:r>
            <a:endParaRPr sz="2800">
              <a:solidFill>
                <a:schemeClr val="lt1"/>
              </a:solidFill>
              <a:latin typeface="Lato"/>
              <a:ea typeface="Lato"/>
              <a:cs typeface="Lato"/>
              <a:sym typeface="Lato"/>
            </a:endParaRPr>
          </a:p>
        </p:txBody>
      </p:sp>
      <p:sp>
        <p:nvSpPr>
          <p:cNvPr id="267" name="Google Shape;267;p23"/>
          <p:cNvSpPr txBox="1"/>
          <p:nvPr/>
        </p:nvSpPr>
        <p:spPr>
          <a:xfrm>
            <a:off x="1095750" y="1259275"/>
            <a:ext cx="6952500" cy="3391500"/>
          </a:xfrm>
          <a:prstGeom prst="rect">
            <a:avLst/>
          </a:prstGeom>
          <a:noFill/>
          <a:ln>
            <a:noFill/>
          </a:ln>
        </p:spPr>
        <p:txBody>
          <a:bodyPr anchorCtr="0" anchor="t" bIns="91425" lIns="91425" spcFirstLastPara="1" rIns="91425" wrap="square" tIns="91425">
            <a:spAutoFit/>
          </a:bodyPr>
          <a:lstStyle/>
          <a:p>
            <a:pPr indent="-234696" lvl="0" marL="365760" rtl="0" algn="l">
              <a:spcBef>
                <a:spcPts val="400"/>
              </a:spcBef>
              <a:spcAft>
                <a:spcPts val="0"/>
              </a:spcAft>
              <a:buClr>
                <a:schemeClr val="lt1"/>
              </a:buClr>
              <a:buSzPts val="1500"/>
              <a:buFont typeface="Noto Sans Symbols"/>
              <a:buChar char="🞂"/>
            </a:pPr>
            <a:r>
              <a:rPr lang="en-GB" sz="1500">
                <a:solidFill>
                  <a:schemeClr val="lt1"/>
                </a:solidFill>
                <a:latin typeface="Lucida Sans"/>
                <a:ea typeface="Lucida Sans"/>
                <a:cs typeface="Lucida Sans"/>
                <a:sym typeface="Lucida Sans"/>
              </a:rPr>
              <a:t>Title of the project: Heart-Attack Analysis &amp; Prediction Set</a:t>
            </a:r>
            <a:endParaRPr sz="1500">
              <a:solidFill>
                <a:schemeClr val="lt1"/>
              </a:solidFill>
              <a:latin typeface="Lucida Sans"/>
              <a:ea typeface="Lucida Sans"/>
              <a:cs typeface="Lucida Sans"/>
              <a:sym typeface="Lucida Sans"/>
            </a:endParaRPr>
          </a:p>
          <a:p>
            <a:pPr indent="-234696" lvl="0" marL="365760" rtl="0" algn="l">
              <a:spcBef>
                <a:spcPts val="400"/>
              </a:spcBef>
              <a:spcAft>
                <a:spcPts val="0"/>
              </a:spcAft>
              <a:buClr>
                <a:schemeClr val="lt1"/>
              </a:buClr>
              <a:buSzPts val="1500"/>
              <a:buFont typeface="Noto Sans Symbols"/>
              <a:buChar char="🞂"/>
            </a:pPr>
            <a:r>
              <a:rPr lang="en-GB" sz="1500">
                <a:solidFill>
                  <a:schemeClr val="lt1"/>
                </a:solidFill>
                <a:latin typeface="Lucida Sans"/>
                <a:ea typeface="Lucida Sans"/>
                <a:cs typeface="Lucida Sans"/>
                <a:sym typeface="Lucida Sans"/>
              </a:rPr>
              <a:t>Models Used: 1. Logistic Regression</a:t>
            </a:r>
            <a:endParaRPr sz="1500">
              <a:solidFill>
                <a:schemeClr val="lt1"/>
              </a:solidFill>
              <a:latin typeface="Lucida Sans"/>
              <a:ea typeface="Lucida Sans"/>
              <a:cs typeface="Lucida Sans"/>
              <a:sym typeface="Lucida Sans"/>
            </a:endParaRPr>
          </a:p>
          <a:p>
            <a:pPr indent="0" lvl="0" marL="0" rtl="0" algn="l">
              <a:spcBef>
                <a:spcPts val="400"/>
              </a:spcBef>
              <a:spcAft>
                <a:spcPts val="0"/>
              </a:spcAft>
              <a:buNone/>
            </a:pPr>
            <a:r>
              <a:rPr lang="en-GB" sz="1500">
                <a:solidFill>
                  <a:schemeClr val="lt1"/>
                </a:solidFill>
                <a:latin typeface="Lucida Sans"/>
                <a:ea typeface="Lucida Sans"/>
                <a:cs typeface="Lucida Sans"/>
                <a:sym typeface="Lucida Sans"/>
              </a:rPr>
              <a:t>                              2. Random Forest Classifier</a:t>
            </a:r>
            <a:endParaRPr sz="1500">
              <a:solidFill>
                <a:schemeClr val="lt1"/>
              </a:solidFill>
              <a:latin typeface="Lucida Sans"/>
              <a:ea typeface="Lucida Sans"/>
              <a:cs typeface="Lucida Sans"/>
              <a:sym typeface="Lucida Sans"/>
            </a:endParaRPr>
          </a:p>
          <a:p>
            <a:pPr indent="-234696" lvl="0" marL="365760" rtl="0" algn="l">
              <a:spcBef>
                <a:spcPts val="400"/>
              </a:spcBef>
              <a:spcAft>
                <a:spcPts val="0"/>
              </a:spcAft>
              <a:buClr>
                <a:schemeClr val="lt1"/>
              </a:buClr>
              <a:buSzPts val="1500"/>
              <a:buFont typeface="Noto Sans Symbols"/>
              <a:buChar char="🞂"/>
            </a:pPr>
            <a:r>
              <a:rPr lang="en-GB" sz="1500">
                <a:solidFill>
                  <a:schemeClr val="lt1"/>
                </a:solidFill>
                <a:latin typeface="Lucida Sans"/>
                <a:ea typeface="Lucida Sans"/>
                <a:cs typeface="Lucida Sans"/>
                <a:sym typeface="Lucida Sans"/>
              </a:rPr>
              <a:t>Data collection from: Kaggle.com</a:t>
            </a:r>
            <a:endParaRPr sz="1500">
              <a:solidFill>
                <a:schemeClr val="lt1"/>
              </a:solidFill>
              <a:latin typeface="Lucida Sans"/>
              <a:ea typeface="Lucida Sans"/>
              <a:cs typeface="Lucida Sans"/>
              <a:sym typeface="Lucida Sans"/>
            </a:endParaRPr>
          </a:p>
          <a:p>
            <a:pPr indent="-273558" lvl="0" marL="365760" rtl="0" algn="l">
              <a:spcBef>
                <a:spcPts val="400"/>
              </a:spcBef>
              <a:spcAft>
                <a:spcPts val="0"/>
              </a:spcAft>
              <a:buClr>
                <a:schemeClr val="lt1"/>
              </a:buClr>
              <a:buSzPts val="1500"/>
              <a:buFont typeface="Noto Sans Symbols"/>
              <a:buChar char="🞂"/>
            </a:pPr>
            <a:r>
              <a:rPr lang="en-GB" sz="1500">
                <a:solidFill>
                  <a:schemeClr val="lt1"/>
                </a:solidFill>
                <a:latin typeface="Lucida Sans"/>
                <a:ea typeface="Lucida Sans"/>
                <a:cs typeface="Lucida Sans"/>
                <a:sym typeface="Lucida Sans"/>
              </a:rPr>
              <a:t>Conclusion: In this project, we covered "Exploratory Data Analysis (EDA)," which discovers errors, locates relevant data, verifies assumptions, and determines the association between explanatory factors. While analyzing data, the usage of EDA is critical. It also demonstrates the usage of a data dictionary, data visualization, outlier elimination, data pre-processing, logistic regression, and a random forest classifier. The graphical data in the result section demonstrates that the prediction is considerably more accurate in the case of "Logistic regression" than the "Random Forest Classifier."</a:t>
            </a:r>
            <a:endParaRPr sz="15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4"/>
          <p:cNvSpPr txBox="1"/>
          <p:nvPr/>
        </p:nvSpPr>
        <p:spPr>
          <a:xfrm>
            <a:off x="1375750" y="275575"/>
            <a:ext cx="5560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800">
                <a:solidFill>
                  <a:schemeClr val="lt1"/>
                </a:solidFill>
                <a:latin typeface="Lato"/>
                <a:ea typeface="Lato"/>
                <a:cs typeface="Lato"/>
                <a:sym typeface="Lato"/>
              </a:rPr>
              <a:t>CONCLUSION</a:t>
            </a:r>
            <a:endParaRPr sz="2800">
              <a:solidFill>
                <a:schemeClr val="lt1"/>
              </a:solidFill>
              <a:latin typeface="Lato"/>
              <a:ea typeface="Lato"/>
              <a:cs typeface="Lato"/>
              <a:sym typeface="Lato"/>
            </a:endParaRPr>
          </a:p>
        </p:txBody>
      </p:sp>
      <p:sp>
        <p:nvSpPr>
          <p:cNvPr id="273" name="Google Shape;273;p24"/>
          <p:cNvSpPr txBox="1"/>
          <p:nvPr/>
        </p:nvSpPr>
        <p:spPr>
          <a:xfrm>
            <a:off x="1184025" y="1042500"/>
            <a:ext cx="7352700" cy="2313900"/>
          </a:xfrm>
          <a:prstGeom prst="rect">
            <a:avLst/>
          </a:prstGeom>
          <a:noFill/>
          <a:ln>
            <a:noFill/>
          </a:ln>
        </p:spPr>
        <p:txBody>
          <a:bodyPr anchorCtr="0" anchor="t" bIns="91425" lIns="91425" spcFirstLastPara="1" rIns="91425" wrap="square" tIns="91425">
            <a:spAutoFit/>
          </a:bodyPr>
          <a:lstStyle/>
          <a:p>
            <a:pPr indent="-264922" lvl="0" marL="365760" rtl="0" algn="l">
              <a:spcBef>
                <a:spcPts val="0"/>
              </a:spcBef>
              <a:spcAft>
                <a:spcPts val="0"/>
              </a:spcAft>
              <a:buClr>
                <a:schemeClr val="lt1"/>
              </a:buClr>
              <a:buSzPts val="1500"/>
              <a:buFont typeface="Noto Sans Symbols"/>
              <a:buChar char="🞂"/>
            </a:pPr>
            <a:r>
              <a:rPr lang="en-GB" sz="1500">
                <a:solidFill>
                  <a:schemeClr val="lt1"/>
                </a:solidFill>
                <a:latin typeface="Corbel"/>
                <a:ea typeface="Corbel"/>
                <a:cs typeface="Corbel"/>
                <a:sym typeface="Corbel"/>
              </a:rPr>
              <a:t>Finally, when it came to developing our own machine learning models, we looked at the various programming languages, IDEs, and platforms available. The next step is to begin studying and practicing each machine learning method. The subject is broad, which implies that there is breadth, but when we examine depth, each topic may be taught in a few hours. Each topic is distinct from the others. We must explore one topic at a time, learn it, practice it, and build the algorithm/s in it using a language of your choosing. This is the most effective technique to begin studying Machine Learning.</a:t>
            </a:r>
            <a:endParaRPr sz="1500">
              <a:solidFill>
                <a:schemeClr val="lt1"/>
              </a:solidFill>
              <a:latin typeface="Lucida Sans"/>
              <a:ea typeface="Lucida Sans"/>
              <a:cs typeface="Lucida Sans"/>
              <a:sym typeface="Lucida Sans"/>
            </a:endParaRPr>
          </a:p>
          <a:p>
            <a:pPr indent="-264922" lvl="0" marL="365760" rtl="0" algn="l">
              <a:spcBef>
                <a:spcPts val="400"/>
              </a:spcBef>
              <a:spcAft>
                <a:spcPts val="0"/>
              </a:spcAft>
              <a:buClr>
                <a:schemeClr val="lt1"/>
              </a:buClr>
              <a:buSzPts val="1500"/>
              <a:buFont typeface="Noto Sans Symbols"/>
              <a:buChar char="🞂"/>
            </a:pPr>
            <a:r>
              <a:rPr lang="en-GB" sz="1500">
                <a:solidFill>
                  <a:schemeClr val="lt1"/>
                </a:solidFill>
                <a:latin typeface="Corbel"/>
                <a:ea typeface="Corbel"/>
                <a:cs typeface="Corbel"/>
                <a:sym typeface="Corbel"/>
              </a:rPr>
              <a:t>This course assisted us in gaining an understanding of the Machine Learning area and beginning to work on real-world challenges using machine learning techniques.</a:t>
            </a:r>
            <a:endParaRPr sz="15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